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43" r:id="rId4"/>
  </p:sldMasterIdLst>
  <p:notesMasterIdLst>
    <p:notesMasterId r:id="rId13"/>
  </p:notesMasterIdLst>
  <p:sldIdLst>
    <p:sldId id="291" r:id="rId5"/>
    <p:sldId id="294" r:id="rId6"/>
    <p:sldId id="296" r:id="rId7"/>
    <p:sldId id="295" r:id="rId8"/>
    <p:sldId id="297" r:id="rId9"/>
    <p:sldId id="300" r:id="rId10"/>
    <p:sldId id="301" r:id="rId11"/>
    <p:sldId id="302"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Gatto" initials="JG" lastIdx="2" clrIdx="0">
    <p:extLst/>
  </p:cmAuthor>
  <p:cmAuthor id="2" name="SERVILI, Chiara" initials="SC" lastIdx="10"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654"/>
    <a:srgbClr val="4B88DD"/>
    <a:srgbClr val="F4EAE9"/>
    <a:srgbClr val="FFCC99"/>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5306" autoAdjust="0"/>
  </p:normalViewPr>
  <p:slideViewPr>
    <p:cSldViewPr snapToGrid="0">
      <p:cViewPr varScale="1">
        <p:scale>
          <a:sx n="38" d="100"/>
          <a:sy n="38" d="100"/>
        </p:scale>
        <p:origin x="-136" y="-4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notesMaster" Target="notesMasters/notesMaster1.xml"/><Relationship Id="rId14" Type="http://schemas.openxmlformats.org/officeDocument/2006/relationships/printerSettings" Target="printerSettings/printerSettings1.bin"/><Relationship Id="rId15" Type="http://schemas.openxmlformats.org/officeDocument/2006/relationships/commentAuthors" Target="commentAuthors.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CCFC58-3954-4FAC-9497-DBC32CB02FA6}" type="datetimeFigureOut">
              <a:rPr lang="en-US" smtClean="0"/>
              <a:t>31/03/20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C4EBE5-97B8-4A6C-85E3-400B58BEB6C4}" type="slidenum">
              <a:rPr lang="en-US" smtClean="0"/>
              <a:t>‹#›</a:t>
            </a:fld>
            <a:endParaRPr lang="en-US" dirty="0"/>
          </a:p>
        </p:txBody>
      </p:sp>
    </p:spTree>
    <p:extLst>
      <p:ext uri="{BB962C8B-B14F-4D97-AF65-F5344CB8AC3E}">
        <p14:creationId xmlns:p14="http://schemas.microsoft.com/office/powerpoint/2010/main" val="1706631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E4BB28-4DB1-4A3B-880B-F01E295BE04B}" type="slidenum">
              <a:rPr lang="en-US" smtClean="0"/>
              <a:t>1</a:t>
            </a:fld>
            <a:endParaRPr lang="en-US" dirty="0"/>
          </a:p>
        </p:txBody>
      </p:sp>
    </p:spTree>
    <p:extLst>
      <p:ext uri="{BB962C8B-B14F-4D97-AF65-F5344CB8AC3E}">
        <p14:creationId xmlns:p14="http://schemas.microsoft.com/office/powerpoint/2010/main" val="3098353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E4BB28-4DB1-4A3B-880B-F01E295BE04B}" type="slidenum">
              <a:rPr lang="en-US" smtClean="0"/>
              <a:t>2</a:t>
            </a:fld>
            <a:endParaRPr lang="en-US" dirty="0"/>
          </a:p>
        </p:txBody>
      </p:sp>
    </p:spTree>
    <p:extLst>
      <p:ext uri="{BB962C8B-B14F-4D97-AF65-F5344CB8AC3E}">
        <p14:creationId xmlns:p14="http://schemas.microsoft.com/office/powerpoint/2010/main" val="812146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E4BB28-4DB1-4A3B-880B-F01E295BE04B}" type="slidenum">
              <a:rPr lang="en-US" smtClean="0"/>
              <a:t>3</a:t>
            </a:fld>
            <a:endParaRPr lang="en-US" dirty="0"/>
          </a:p>
        </p:txBody>
      </p:sp>
    </p:spTree>
    <p:extLst>
      <p:ext uri="{BB962C8B-B14F-4D97-AF65-F5344CB8AC3E}">
        <p14:creationId xmlns:p14="http://schemas.microsoft.com/office/powerpoint/2010/main" val="105291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mentioned this earlier in the Q &amp; A. But try and get up at the time you usually do (the rhythm your body is used to) </a:t>
            </a:r>
          </a:p>
          <a:p>
            <a:r>
              <a:rPr lang="en-US" dirty="0"/>
              <a:t>Have a shower etc, get dressed! (You can be in your casual clothes…but don’t fall into pajamas days).</a:t>
            </a:r>
          </a:p>
          <a:p>
            <a:pPr marL="171450" indent="-171450">
              <a:buFont typeface="Arial" panose="020B0604020202020204" pitchFamily="34" charset="0"/>
              <a:buChar char="•"/>
            </a:pPr>
            <a:r>
              <a:rPr lang="en-US" dirty="0"/>
              <a:t>7-9 hours sleep</a:t>
            </a:r>
            <a:endParaRPr lang="en-US" dirty="0">
              <a:cs typeface="Calibri"/>
            </a:endParaRPr>
          </a:p>
          <a:p>
            <a:pPr marL="171450" indent="-171450">
              <a:buFont typeface="Arial" panose="020B0604020202020204" pitchFamily="34" charset="0"/>
              <a:buChar char="•"/>
            </a:pPr>
            <a:r>
              <a:rPr lang="en-US" dirty="0"/>
              <a:t>Self grooming key!</a:t>
            </a:r>
            <a:endParaRPr lang="en-US" b="1" dirty="0"/>
          </a:p>
          <a:p>
            <a:pPr marL="171450" indent="-171450">
              <a:buFont typeface="Arial" panose="020B0604020202020204" pitchFamily="34" charset="0"/>
              <a:buChar char="•"/>
            </a:pPr>
            <a:r>
              <a:rPr lang="en-US" b="1" dirty="0">
                <a:cs typeface="Calibri"/>
              </a:rPr>
              <a:t>Take breaks!</a:t>
            </a:r>
          </a:p>
          <a:p>
            <a:endParaRPr lang="en-US" dirty="0"/>
          </a:p>
        </p:txBody>
      </p:sp>
      <p:sp>
        <p:nvSpPr>
          <p:cNvPr id="4" name="Slide Number Placeholder 3"/>
          <p:cNvSpPr>
            <a:spLocks noGrp="1"/>
          </p:cNvSpPr>
          <p:nvPr>
            <p:ph type="sldNum" sz="quarter" idx="5"/>
          </p:nvPr>
        </p:nvSpPr>
        <p:spPr/>
        <p:txBody>
          <a:bodyPr/>
          <a:lstStyle/>
          <a:p>
            <a:fld id="{3AE4BB28-4DB1-4A3B-880B-F01E295BE04B}" type="slidenum">
              <a:rPr lang="en-US" smtClean="0"/>
              <a:t>4</a:t>
            </a:fld>
            <a:endParaRPr lang="en-US" dirty="0"/>
          </a:p>
        </p:txBody>
      </p:sp>
    </p:spTree>
    <p:extLst>
      <p:ext uri="{BB962C8B-B14F-4D97-AF65-F5344CB8AC3E}">
        <p14:creationId xmlns:p14="http://schemas.microsoft.com/office/powerpoint/2010/main" val="2768812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E4BB28-4DB1-4A3B-880B-F01E295BE04B}" type="slidenum">
              <a:rPr lang="en-US" smtClean="0"/>
              <a:t>5</a:t>
            </a:fld>
            <a:endParaRPr lang="en-US" dirty="0"/>
          </a:p>
        </p:txBody>
      </p:sp>
    </p:spTree>
    <p:extLst>
      <p:ext uri="{BB962C8B-B14F-4D97-AF65-F5344CB8AC3E}">
        <p14:creationId xmlns:p14="http://schemas.microsoft.com/office/powerpoint/2010/main" val="919997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E4BB28-4DB1-4A3B-880B-F01E295BE04B}" type="slidenum">
              <a:rPr lang="en-US" smtClean="0"/>
              <a:t>6</a:t>
            </a:fld>
            <a:endParaRPr lang="en-US" dirty="0"/>
          </a:p>
        </p:txBody>
      </p:sp>
    </p:spTree>
    <p:extLst>
      <p:ext uri="{BB962C8B-B14F-4D97-AF65-F5344CB8AC3E}">
        <p14:creationId xmlns:p14="http://schemas.microsoft.com/office/powerpoint/2010/main" val="1912955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Bodoni MT" panose="02070603080606020203" pitchFamily="18" charset="0"/>
            </a:endParaRPr>
          </a:p>
        </p:txBody>
      </p:sp>
      <p:sp>
        <p:nvSpPr>
          <p:cNvPr id="4" name="Slide Number Placeholder 3"/>
          <p:cNvSpPr>
            <a:spLocks noGrp="1"/>
          </p:cNvSpPr>
          <p:nvPr>
            <p:ph type="sldNum" sz="quarter" idx="5"/>
          </p:nvPr>
        </p:nvSpPr>
        <p:spPr/>
        <p:txBody>
          <a:bodyPr/>
          <a:lstStyle/>
          <a:p>
            <a:fld id="{3AE4BB28-4DB1-4A3B-880B-F01E295BE04B}" type="slidenum">
              <a:rPr lang="en-US" smtClean="0"/>
              <a:t>7</a:t>
            </a:fld>
            <a:endParaRPr lang="en-US" dirty="0"/>
          </a:p>
        </p:txBody>
      </p:sp>
    </p:spTree>
    <p:extLst>
      <p:ext uri="{BB962C8B-B14F-4D97-AF65-F5344CB8AC3E}">
        <p14:creationId xmlns:p14="http://schemas.microsoft.com/office/powerpoint/2010/main" val="3271815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Bodoni MT" panose="02070603080606020203" pitchFamily="18" charset="0"/>
              </a:rPr>
              <a:t>It’s okay to slow down too!</a:t>
            </a:r>
          </a:p>
        </p:txBody>
      </p:sp>
      <p:sp>
        <p:nvSpPr>
          <p:cNvPr id="4" name="Slide Number Placeholder 3"/>
          <p:cNvSpPr>
            <a:spLocks noGrp="1"/>
          </p:cNvSpPr>
          <p:nvPr>
            <p:ph type="sldNum" sz="quarter" idx="5"/>
          </p:nvPr>
        </p:nvSpPr>
        <p:spPr/>
        <p:txBody>
          <a:bodyPr/>
          <a:lstStyle/>
          <a:p>
            <a:fld id="{3AE4BB28-4DB1-4A3B-880B-F01E295BE04B}" type="slidenum">
              <a:rPr lang="en-US" smtClean="0"/>
              <a:t>8</a:t>
            </a:fld>
            <a:endParaRPr lang="en-US" dirty="0"/>
          </a:p>
        </p:txBody>
      </p:sp>
    </p:spTree>
    <p:extLst>
      <p:ext uri="{BB962C8B-B14F-4D97-AF65-F5344CB8AC3E}">
        <p14:creationId xmlns:p14="http://schemas.microsoft.com/office/powerpoint/2010/main" val="3952974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GB"/>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CB5D8882-6A50-4E7A-B80D-12EA71351F10}" type="datetimeFigureOut">
              <a:rPr lang="en-US" smtClean="0"/>
              <a:t>31/03/20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2AD73A-FBA8-471D-BCA9-FFF4DE5E7331}" type="slidenum">
              <a:rPr lang="en-US" smtClean="0"/>
              <a:t>‹#›</a:t>
            </a:fld>
            <a:endParaRPr lang="en-US" dirty="0"/>
          </a:p>
        </p:txBody>
      </p:sp>
    </p:spTree>
    <p:extLst>
      <p:ext uri="{BB962C8B-B14F-4D97-AF65-F5344CB8AC3E}">
        <p14:creationId xmlns:p14="http://schemas.microsoft.com/office/powerpoint/2010/main" val="3508686200"/>
      </p:ext>
    </p:extLst>
  </p:cSld>
  <p:clrMapOvr>
    <a:masterClrMapping/>
  </p:clrMapOvr>
  <p:extLst>
    <p:ext uri="{DCECCB84-F9BA-43D5-87BE-67443E8EF086}">
      <p15:sldGuideLst xmlns:p15="http://schemas.microsoft.com/office/powerpoint/2012/main" xmlns=""/>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GB"/>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GB"/>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CB5D8882-6A50-4E7A-B80D-12EA71351F10}" type="datetimeFigureOut">
              <a:rPr lang="en-US" smtClean="0"/>
              <a:t>31/03/20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2AD73A-FBA8-471D-BCA9-FFF4DE5E7331}" type="slidenum">
              <a:rPr lang="en-US" smtClean="0"/>
              <a:t>‹#›</a:t>
            </a:fld>
            <a:endParaRPr lang="en-US" dirty="0"/>
          </a:p>
        </p:txBody>
      </p:sp>
    </p:spTree>
    <p:extLst>
      <p:ext uri="{BB962C8B-B14F-4D97-AF65-F5344CB8AC3E}">
        <p14:creationId xmlns:p14="http://schemas.microsoft.com/office/powerpoint/2010/main" val="1756235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GB"/>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GB"/>
              <a:t>Click to edit Master text styles</a:t>
            </a:r>
          </a:p>
        </p:txBody>
      </p:sp>
      <p:sp>
        <p:nvSpPr>
          <p:cNvPr id="4" name="Date Placeholder 3"/>
          <p:cNvSpPr>
            <a:spLocks noGrp="1"/>
          </p:cNvSpPr>
          <p:nvPr>
            <p:ph type="dt" sz="half" idx="10"/>
          </p:nvPr>
        </p:nvSpPr>
        <p:spPr/>
        <p:txBody>
          <a:bodyPr/>
          <a:lstStyle/>
          <a:p>
            <a:fld id="{CB5D8882-6A50-4E7A-B80D-12EA71351F10}" type="datetimeFigureOut">
              <a:rPr lang="en-US" smtClean="0"/>
              <a:t>31/03/20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2AD73A-FBA8-471D-BCA9-FFF4DE5E7331}" type="slidenum">
              <a:rPr lang="en-US" smtClean="0"/>
              <a:t>‹#›</a:t>
            </a:fld>
            <a:endParaRPr lang="en-US" dirty="0"/>
          </a:p>
        </p:txBody>
      </p:sp>
    </p:spTree>
    <p:extLst>
      <p:ext uri="{BB962C8B-B14F-4D97-AF65-F5344CB8AC3E}">
        <p14:creationId xmlns:p14="http://schemas.microsoft.com/office/powerpoint/2010/main" val="1716363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GB"/>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GB"/>
              <a:t>Click to edit Master text styles</a:t>
            </a:r>
          </a:p>
        </p:txBody>
      </p:sp>
      <p:sp>
        <p:nvSpPr>
          <p:cNvPr id="2" name="Date Placeholder 1"/>
          <p:cNvSpPr>
            <a:spLocks noGrp="1"/>
          </p:cNvSpPr>
          <p:nvPr>
            <p:ph type="dt" sz="half" idx="10"/>
          </p:nvPr>
        </p:nvSpPr>
        <p:spPr/>
        <p:txBody>
          <a:bodyPr/>
          <a:lstStyle/>
          <a:p>
            <a:fld id="{CB5D8882-6A50-4E7A-B80D-12EA71351F10}" type="datetimeFigureOut">
              <a:rPr lang="en-US" smtClean="0"/>
              <a:t>31/03/20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42AD73A-FBA8-471D-BCA9-FFF4DE5E7331}" type="slidenum">
              <a:rPr lang="en-US" smtClean="0"/>
              <a:t>‹#›</a:t>
            </a:fld>
            <a:endParaRPr lang="en-US" dirty="0"/>
          </a:p>
        </p:txBody>
      </p:sp>
    </p:spTree>
    <p:extLst>
      <p:ext uri="{BB962C8B-B14F-4D97-AF65-F5344CB8AC3E}">
        <p14:creationId xmlns:p14="http://schemas.microsoft.com/office/powerpoint/2010/main" val="3690831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B5D8882-6A50-4E7A-B80D-12EA71351F10}" type="datetimeFigureOut">
              <a:rPr lang="en-US" smtClean="0"/>
              <a:t>31/03/20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2AD73A-FBA8-471D-BCA9-FFF4DE5E7331}" type="slidenum">
              <a:rPr lang="en-US" smtClean="0"/>
              <a:t>‹#›</a:t>
            </a:fld>
            <a:endParaRPr lang="en-US" dirty="0"/>
          </a:p>
        </p:txBody>
      </p:sp>
    </p:spTree>
    <p:extLst>
      <p:ext uri="{BB962C8B-B14F-4D97-AF65-F5344CB8AC3E}">
        <p14:creationId xmlns:p14="http://schemas.microsoft.com/office/powerpoint/2010/main" val="3612729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B5D8882-6A50-4E7A-B80D-12EA71351F10}" type="datetimeFigureOut">
              <a:rPr lang="en-US" smtClean="0"/>
              <a:t>31/03/20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2AD73A-FBA8-471D-BCA9-FFF4DE5E7331}" type="slidenum">
              <a:rPr lang="en-US" smtClean="0"/>
              <a:t>‹#›</a:t>
            </a:fld>
            <a:endParaRPr lang="en-US" dirty="0"/>
          </a:p>
        </p:txBody>
      </p:sp>
    </p:spTree>
    <p:extLst>
      <p:ext uri="{BB962C8B-B14F-4D97-AF65-F5344CB8AC3E}">
        <p14:creationId xmlns:p14="http://schemas.microsoft.com/office/powerpoint/2010/main" val="3034844732"/>
      </p:ext>
    </p:extLst>
  </p:cSld>
  <p:clrMapOvr>
    <a:masterClrMapping/>
  </p:clrMapOvr>
  <p:extLst>
    <p:ext uri="{DCECCB84-F9BA-43D5-87BE-67443E8EF086}">
      <p15:sldGuideLst xmlns:p15="http://schemas.microsoft.com/office/powerpoint/2012/main" xmlns=""/>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GB"/>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B5D8882-6A50-4E7A-B80D-12EA71351F10}" type="datetimeFigureOut">
              <a:rPr lang="en-US" smtClean="0"/>
              <a:t>31/03/20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2AD73A-FBA8-471D-BCA9-FFF4DE5E7331}" type="slidenum">
              <a:rPr lang="en-US" smtClean="0"/>
              <a:t>‹#›</a:t>
            </a:fld>
            <a:endParaRPr lang="en-US" dirty="0"/>
          </a:p>
        </p:txBody>
      </p:sp>
    </p:spTree>
    <p:extLst>
      <p:ext uri="{BB962C8B-B14F-4D97-AF65-F5344CB8AC3E}">
        <p14:creationId xmlns:p14="http://schemas.microsoft.com/office/powerpoint/2010/main" val="46363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GB"/>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B5D8882-6A50-4E7A-B80D-12EA71351F10}" type="datetimeFigureOut">
              <a:rPr lang="en-US" smtClean="0"/>
              <a:t>31/03/20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2AD73A-FBA8-471D-BCA9-FFF4DE5E7331}" type="slidenum">
              <a:rPr lang="en-US" smtClean="0"/>
              <a:t>‹#›</a:t>
            </a:fld>
            <a:endParaRPr lang="en-US" dirty="0"/>
          </a:p>
        </p:txBody>
      </p:sp>
    </p:spTree>
    <p:extLst>
      <p:ext uri="{BB962C8B-B14F-4D97-AF65-F5344CB8AC3E}">
        <p14:creationId xmlns:p14="http://schemas.microsoft.com/office/powerpoint/2010/main" val="3051164410"/>
      </p:ext>
    </p:extLst>
  </p:cSld>
  <p:clrMapOvr>
    <a:masterClrMapping/>
  </p:clrMapOvr>
  <p:extLst>
    <p:ext uri="{DCECCB84-F9BA-43D5-87BE-67443E8EF086}">
      <p15:sldGuideLst xmlns:p15="http://schemas.microsoft.com/office/powerpoint/2012/main" xmlns=""/>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CB5D8882-6A50-4E7A-B80D-12EA71351F10}" type="datetimeFigureOut">
              <a:rPr lang="en-US" smtClean="0"/>
              <a:t>31/03/20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2AD73A-FBA8-471D-BCA9-FFF4DE5E7331}" type="slidenum">
              <a:rPr lang="en-US" smtClean="0"/>
              <a:t>‹#›</a:t>
            </a:fld>
            <a:endParaRPr lang="en-US" dirty="0"/>
          </a:p>
        </p:txBody>
      </p:sp>
    </p:spTree>
    <p:extLst>
      <p:ext uri="{BB962C8B-B14F-4D97-AF65-F5344CB8AC3E}">
        <p14:creationId xmlns:p14="http://schemas.microsoft.com/office/powerpoint/2010/main" val="1045151089"/>
      </p:ext>
    </p:extLst>
  </p:cSld>
  <p:clrMapOvr>
    <a:masterClrMapping/>
  </p:clrMapOvr>
  <p:extLst>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CB5D8882-6A50-4E7A-B80D-12EA71351F10}" type="datetimeFigureOut">
              <a:rPr lang="en-US" smtClean="0"/>
              <a:t>31/03/20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42AD73A-FBA8-471D-BCA9-FFF4DE5E7331}" type="slidenum">
              <a:rPr lang="en-US" smtClean="0"/>
              <a:t>‹#›</a:t>
            </a:fld>
            <a:endParaRPr lang="en-US" dirty="0"/>
          </a:p>
        </p:txBody>
      </p:sp>
    </p:spTree>
    <p:extLst>
      <p:ext uri="{BB962C8B-B14F-4D97-AF65-F5344CB8AC3E}">
        <p14:creationId xmlns:p14="http://schemas.microsoft.com/office/powerpoint/2010/main" val="1656396051"/>
      </p:ext>
    </p:extLst>
  </p:cSld>
  <p:clrMapOvr>
    <a:masterClrMapping/>
  </p:clrMapOvr>
  <p:extLst>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B5D8882-6A50-4E7A-B80D-12EA71351F10}" type="datetimeFigureOut">
              <a:rPr lang="en-US" smtClean="0"/>
              <a:t>31/03/20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2AD73A-FBA8-471D-BCA9-FFF4DE5E7331}" type="slidenum">
              <a:rPr lang="en-US" smtClean="0"/>
              <a:t>‹#›</a:t>
            </a:fld>
            <a:endParaRPr lang="en-US" dirty="0"/>
          </a:p>
        </p:txBody>
      </p:sp>
    </p:spTree>
    <p:extLst>
      <p:ext uri="{BB962C8B-B14F-4D97-AF65-F5344CB8AC3E}">
        <p14:creationId xmlns:p14="http://schemas.microsoft.com/office/powerpoint/2010/main" val="1968186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D8882-6A50-4E7A-B80D-12EA71351F10}" type="datetimeFigureOut">
              <a:rPr lang="en-US" smtClean="0"/>
              <a:t>31/03/20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42AD73A-FBA8-471D-BCA9-FFF4DE5E7331}" type="slidenum">
              <a:rPr lang="en-US" smtClean="0"/>
              <a:t>‹#›</a:t>
            </a:fld>
            <a:endParaRPr lang="en-US" dirty="0"/>
          </a:p>
        </p:txBody>
      </p:sp>
    </p:spTree>
    <p:extLst>
      <p:ext uri="{BB962C8B-B14F-4D97-AF65-F5344CB8AC3E}">
        <p14:creationId xmlns:p14="http://schemas.microsoft.com/office/powerpoint/2010/main" val="2922286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GB"/>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CB5D8882-6A50-4E7A-B80D-12EA71351F10}" type="datetimeFigureOut">
              <a:rPr lang="en-US" smtClean="0"/>
              <a:t>31/03/20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2AD73A-FBA8-471D-BCA9-FFF4DE5E7331}" type="slidenum">
              <a:rPr lang="en-US" smtClean="0"/>
              <a:t>‹#›</a:t>
            </a:fld>
            <a:endParaRPr lang="en-US" dirty="0"/>
          </a:p>
        </p:txBody>
      </p:sp>
    </p:spTree>
    <p:extLst>
      <p:ext uri="{BB962C8B-B14F-4D97-AF65-F5344CB8AC3E}">
        <p14:creationId xmlns:p14="http://schemas.microsoft.com/office/powerpoint/2010/main" val="1039772287"/>
      </p:ext>
    </p:extLst>
  </p:cSld>
  <p:clrMapOvr>
    <a:masterClrMapping/>
  </p:clrMapOvr>
  <p:extLst>
    <p:ext uri="{DCECCB84-F9BA-43D5-87BE-67443E8EF086}">
      <p15:sldGuideLst xmlns:p15="http://schemas.microsoft.com/office/powerpoint/2012/main" xmlns=""/>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GB"/>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GB"/>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CB5D8882-6A50-4E7A-B80D-12EA71351F10}" type="datetimeFigureOut">
              <a:rPr lang="en-US" smtClean="0"/>
              <a:t>31/03/20</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042AD73A-FBA8-471D-BCA9-FFF4DE5E7331}" type="slidenum">
              <a:rPr lang="en-US" smtClean="0"/>
              <a:t>‹#›</a:t>
            </a:fld>
            <a:endParaRPr lang="en-US" dirty="0"/>
          </a:p>
        </p:txBody>
      </p:sp>
    </p:spTree>
    <p:extLst>
      <p:ext uri="{BB962C8B-B14F-4D97-AF65-F5344CB8AC3E}">
        <p14:creationId xmlns:p14="http://schemas.microsoft.com/office/powerpoint/2010/main" val="40770020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B88D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GB"/>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CB5D8882-6A50-4E7A-B80D-12EA71351F10}" type="datetimeFigureOut">
              <a:rPr lang="en-US" smtClean="0"/>
              <a:t>31/03/20</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042AD73A-FBA8-471D-BCA9-FFF4DE5E7331}" type="slidenum">
              <a:rPr lang="en-US" smtClean="0"/>
              <a:t>‹#›</a:t>
            </a:fld>
            <a:endParaRPr lang="en-US" dirty="0"/>
          </a:p>
        </p:txBody>
      </p:sp>
    </p:spTree>
    <p:extLst>
      <p:ext uri="{BB962C8B-B14F-4D97-AF65-F5344CB8AC3E}">
        <p14:creationId xmlns:p14="http://schemas.microsoft.com/office/powerpoint/2010/main" val="3958806880"/>
      </p:ext>
    </p:extLst>
  </p:cSld>
  <p:clrMap bg1="dk1" tx1="lt1" bg2="dk2" tx2="lt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 id="2147484155" r:id="rId12"/>
    <p:sldLayoutId id="2147484156" r:id="rId13"/>
    <p:sldLayoutId id="2147484157"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tif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tiff"/><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tiff"/><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tiff"/><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tiff"/><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2.tif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tiff"/><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9.tif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riangle 5">
            <a:extLst>
              <a:ext uri="{FF2B5EF4-FFF2-40B4-BE49-F238E27FC236}">
                <a16:creationId xmlns:a16="http://schemas.microsoft.com/office/drawing/2014/main" xmlns="" id="{BE6AF624-FD8B-4A42-A813-508F22BF5C02}"/>
              </a:ext>
            </a:extLst>
          </p:cNvPr>
          <p:cNvSpPr/>
          <p:nvPr/>
        </p:nvSpPr>
        <p:spPr>
          <a:xfrm rot="16200000">
            <a:off x="4706112" y="-2133600"/>
            <a:ext cx="5352288" cy="961948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9E766B15-13CD-4E12-8F17-70A9F8830CA9}"/>
              </a:ext>
            </a:extLst>
          </p:cNvPr>
          <p:cNvSpPr txBox="1"/>
          <p:nvPr/>
        </p:nvSpPr>
        <p:spPr>
          <a:xfrm>
            <a:off x="7680961" y="1859340"/>
            <a:ext cx="3255264" cy="1569660"/>
          </a:xfrm>
          <a:prstGeom prst="rect">
            <a:avLst/>
          </a:prstGeom>
          <a:noFill/>
        </p:spPr>
        <p:txBody>
          <a:bodyPr wrap="square" rtlCol="0">
            <a:spAutoFit/>
          </a:bodyPr>
          <a:lstStyle/>
          <a:p>
            <a:r>
              <a:rPr lang="en-US" sz="4800" b="1" dirty="0">
                <a:solidFill>
                  <a:srgbClr val="4B88DD"/>
                </a:solidFill>
                <a:latin typeface="Calibri" panose="020F0502020204030204" pitchFamily="34" charset="0"/>
                <a:cs typeface="Calibri" panose="020F0502020204030204" pitchFamily="34" charset="0"/>
              </a:rPr>
              <a:t>SELF-CARE</a:t>
            </a:r>
          </a:p>
          <a:p>
            <a:r>
              <a:rPr lang="en-US" sz="4800" b="1" dirty="0">
                <a:solidFill>
                  <a:srgbClr val="4B88DD"/>
                </a:solidFill>
                <a:latin typeface="Calibri" panose="020F0502020204030204" pitchFamily="34" charset="0"/>
                <a:cs typeface="Calibri" panose="020F0502020204030204" pitchFamily="34" charset="0"/>
              </a:rPr>
              <a:t>REMINDERS</a:t>
            </a:r>
          </a:p>
        </p:txBody>
      </p:sp>
      <p:pic>
        <p:nvPicPr>
          <p:cNvPr id="3" name="Picture 2">
            <a:extLst>
              <a:ext uri="{FF2B5EF4-FFF2-40B4-BE49-F238E27FC236}">
                <a16:creationId xmlns:a16="http://schemas.microsoft.com/office/drawing/2014/main" xmlns="" id="{2A0D804F-CC5B-D84D-9D53-04E53D8CF7F9}"/>
              </a:ext>
            </a:extLst>
          </p:cNvPr>
          <p:cNvPicPr>
            <a:picLocks noChangeAspect="1"/>
          </p:cNvPicPr>
          <p:nvPr/>
        </p:nvPicPr>
        <p:blipFill rotWithShape="1">
          <a:blip r:embed="rId3"/>
          <a:srcRect l="34178" r="35244" b="91289"/>
          <a:stretch/>
        </p:blipFill>
        <p:spPr>
          <a:xfrm>
            <a:off x="5047488" y="0"/>
            <a:ext cx="2097024" cy="597408"/>
          </a:xfrm>
          <a:prstGeom prst="rect">
            <a:avLst/>
          </a:prstGeom>
        </p:spPr>
      </p:pic>
      <p:pic>
        <p:nvPicPr>
          <p:cNvPr id="4" name="Picture 3">
            <a:extLst>
              <a:ext uri="{FF2B5EF4-FFF2-40B4-BE49-F238E27FC236}">
                <a16:creationId xmlns:a16="http://schemas.microsoft.com/office/drawing/2014/main" xmlns="" id="{E8A18390-DB09-BB45-BD4F-FDD61A311C61}"/>
              </a:ext>
            </a:extLst>
          </p:cNvPr>
          <p:cNvPicPr>
            <a:picLocks noChangeAspect="1"/>
          </p:cNvPicPr>
          <p:nvPr/>
        </p:nvPicPr>
        <p:blipFill rotWithShape="1">
          <a:blip r:embed="rId3"/>
          <a:srcRect t="9955" r="222" b="21600"/>
          <a:stretch/>
        </p:blipFill>
        <p:spPr>
          <a:xfrm>
            <a:off x="470134" y="914400"/>
            <a:ext cx="6842760" cy="4693920"/>
          </a:xfrm>
          <a:prstGeom prst="rect">
            <a:avLst/>
          </a:prstGeom>
        </p:spPr>
      </p:pic>
      <p:pic>
        <p:nvPicPr>
          <p:cNvPr id="5" name="Picture 4">
            <a:extLst>
              <a:ext uri="{FF2B5EF4-FFF2-40B4-BE49-F238E27FC236}">
                <a16:creationId xmlns:a16="http://schemas.microsoft.com/office/drawing/2014/main" xmlns="" id="{CFC9D0C5-893F-A349-94F6-7CD44C39C54C}"/>
              </a:ext>
            </a:extLst>
          </p:cNvPr>
          <p:cNvPicPr>
            <a:picLocks noChangeAspect="1"/>
          </p:cNvPicPr>
          <p:nvPr/>
        </p:nvPicPr>
        <p:blipFill rotWithShape="1">
          <a:blip r:embed="rId3"/>
          <a:srcRect t="91378"/>
          <a:stretch/>
        </p:blipFill>
        <p:spPr>
          <a:xfrm>
            <a:off x="2667000" y="6266688"/>
            <a:ext cx="6858000" cy="591312"/>
          </a:xfrm>
          <a:prstGeom prst="rect">
            <a:avLst/>
          </a:prstGeom>
        </p:spPr>
      </p:pic>
    </p:spTree>
    <p:extLst>
      <p:ext uri="{BB962C8B-B14F-4D97-AF65-F5344CB8AC3E}">
        <p14:creationId xmlns:p14="http://schemas.microsoft.com/office/powerpoint/2010/main" val="1628593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D12649B-2BD3-4E9A-9D0D-1FD0BCF8CEA3}"/>
              </a:ext>
            </a:extLst>
          </p:cNvPr>
          <p:cNvSpPr txBox="1"/>
          <p:nvPr/>
        </p:nvSpPr>
        <p:spPr>
          <a:xfrm>
            <a:off x="1029324" y="675953"/>
            <a:ext cx="10133351" cy="1323439"/>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Remember you are not alone.</a:t>
            </a:r>
          </a:p>
          <a:p>
            <a:pPr algn="ctr"/>
            <a:r>
              <a:rPr lang="en-US" sz="4000" b="1" dirty="0">
                <a:latin typeface="Calibri" panose="020F0502020204030204" pitchFamily="34" charset="0"/>
                <a:cs typeface="Calibri" panose="020F0502020204030204" pitchFamily="34" charset="0"/>
              </a:rPr>
              <a:t>This is being felt around the world.</a:t>
            </a:r>
          </a:p>
        </p:txBody>
      </p:sp>
      <p:sp>
        <p:nvSpPr>
          <p:cNvPr id="5" name="Rectangle 4">
            <a:extLst>
              <a:ext uri="{FF2B5EF4-FFF2-40B4-BE49-F238E27FC236}">
                <a16:creationId xmlns:a16="http://schemas.microsoft.com/office/drawing/2014/main" xmlns="" id="{847E79AD-EF4D-47CF-A3A5-ECDC6C0DEBF0}"/>
              </a:ext>
            </a:extLst>
          </p:cNvPr>
          <p:cNvSpPr/>
          <p:nvPr/>
        </p:nvSpPr>
        <p:spPr>
          <a:xfrm>
            <a:off x="5047571" y="2422349"/>
            <a:ext cx="6570999" cy="2862322"/>
          </a:xfrm>
          <a:prstGeom prst="rect">
            <a:avLst/>
          </a:prstGeom>
        </p:spPr>
        <p:txBody>
          <a:bodyPr wrap="square">
            <a:spAutoFit/>
          </a:bodyPr>
          <a:lstStyle/>
          <a:p>
            <a:pPr marL="457200" indent="-457200">
              <a:buFont typeface="Wingdings" panose="05000000000000000000" pitchFamily="2" charset="2"/>
              <a:buChar char="§"/>
            </a:pPr>
            <a:r>
              <a:rPr lang="en-US" sz="3600" dirty="0">
                <a:latin typeface="Calibri" panose="020F0502020204030204" pitchFamily="34" charset="0"/>
                <a:cs typeface="Calibri" panose="020F0502020204030204" pitchFamily="34" charset="0"/>
              </a:rPr>
              <a:t>Everyone reacts differently to stressful situations</a:t>
            </a:r>
          </a:p>
          <a:p>
            <a:pPr marL="457200" indent="-457200">
              <a:buFont typeface="Wingdings" panose="05000000000000000000" pitchFamily="2" charset="2"/>
              <a:buChar char="§"/>
            </a:pPr>
            <a:r>
              <a:rPr lang="en-US" sz="3600" dirty="0">
                <a:latin typeface="Calibri" panose="020F0502020204030204" pitchFamily="34" charset="0"/>
                <a:cs typeface="Calibri" panose="020F0502020204030204" pitchFamily="34" charset="0"/>
              </a:rPr>
              <a:t>You may feel sad or anxious</a:t>
            </a:r>
          </a:p>
          <a:p>
            <a:pPr marL="457200" indent="-457200">
              <a:buFont typeface="Wingdings" panose="05000000000000000000" pitchFamily="2" charset="2"/>
              <a:buChar char="§"/>
            </a:pPr>
            <a:r>
              <a:rPr lang="en-US" sz="3600" dirty="0">
                <a:latin typeface="Calibri" panose="020F0502020204030204" pitchFamily="34" charset="0"/>
                <a:cs typeface="Calibri" panose="020F0502020204030204" pitchFamily="34" charset="0"/>
              </a:rPr>
              <a:t>Talking to people you trust &amp; sharing how you feel can help</a:t>
            </a:r>
            <a:endParaRPr lang="en-US" sz="3600" i="0" dirty="0">
              <a:effectLst/>
              <a:latin typeface="Calibri" panose="020F0502020204030204" pitchFamily="34" charset="0"/>
              <a:cs typeface="Calibri" panose="020F0502020204030204" pitchFamily="34" charset="0"/>
            </a:endParaRPr>
          </a:p>
        </p:txBody>
      </p:sp>
      <p:pic>
        <p:nvPicPr>
          <p:cNvPr id="1026" name="Picture 2" descr="Multiracial Hands Making A Circle Together Around The World The ...">
            <a:extLst>
              <a:ext uri="{FF2B5EF4-FFF2-40B4-BE49-F238E27FC236}">
                <a16:creationId xmlns:a16="http://schemas.microsoft.com/office/drawing/2014/main" xmlns="" id="{3BEFFC69-BF9A-42D2-ABE3-9A7F4252D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8837" y="2422349"/>
            <a:ext cx="3415838" cy="34213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04F0F73F-4362-154E-8A0C-C563C6ADABAF}"/>
              </a:ext>
            </a:extLst>
          </p:cNvPr>
          <p:cNvPicPr>
            <a:picLocks noChangeAspect="1"/>
          </p:cNvPicPr>
          <p:nvPr/>
        </p:nvPicPr>
        <p:blipFill rotWithShape="1">
          <a:blip r:embed="rId4"/>
          <a:srcRect l="34178" r="35244" b="91289"/>
          <a:stretch/>
        </p:blipFill>
        <p:spPr>
          <a:xfrm>
            <a:off x="5047488" y="0"/>
            <a:ext cx="2097024" cy="597408"/>
          </a:xfrm>
          <a:prstGeom prst="rect">
            <a:avLst/>
          </a:prstGeom>
        </p:spPr>
      </p:pic>
      <p:pic>
        <p:nvPicPr>
          <p:cNvPr id="7" name="Picture 6">
            <a:extLst>
              <a:ext uri="{FF2B5EF4-FFF2-40B4-BE49-F238E27FC236}">
                <a16:creationId xmlns:a16="http://schemas.microsoft.com/office/drawing/2014/main" xmlns="" id="{5DA690B6-B6DE-774A-9B0F-5DB9FBA0D3AB}"/>
              </a:ext>
            </a:extLst>
          </p:cNvPr>
          <p:cNvPicPr>
            <a:picLocks noChangeAspect="1"/>
          </p:cNvPicPr>
          <p:nvPr/>
        </p:nvPicPr>
        <p:blipFill rotWithShape="1">
          <a:blip r:embed="rId4"/>
          <a:srcRect t="91378"/>
          <a:stretch/>
        </p:blipFill>
        <p:spPr>
          <a:xfrm>
            <a:off x="2667000" y="6266688"/>
            <a:ext cx="6858000" cy="591312"/>
          </a:xfrm>
          <a:prstGeom prst="rect">
            <a:avLst/>
          </a:prstGeom>
        </p:spPr>
      </p:pic>
    </p:spTree>
    <p:extLst>
      <p:ext uri="{BB962C8B-B14F-4D97-AF65-F5344CB8AC3E}">
        <p14:creationId xmlns:p14="http://schemas.microsoft.com/office/powerpoint/2010/main" val="2058798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C60CEF5-4BD0-5E4A-9099-8A9F2D467EC7}"/>
              </a:ext>
            </a:extLst>
          </p:cNvPr>
          <p:cNvSpPr/>
          <p:nvPr/>
        </p:nvSpPr>
        <p:spPr>
          <a:xfrm>
            <a:off x="0" y="1463040"/>
            <a:ext cx="3791712" cy="44135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BD12649B-2BD3-4E9A-9D0D-1FD0BCF8CEA3}"/>
              </a:ext>
            </a:extLst>
          </p:cNvPr>
          <p:cNvSpPr txBox="1"/>
          <p:nvPr/>
        </p:nvSpPr>
        <p:spPr>
          <a:xfrm>
            <a:off x="1029324" y="635790"/>
            <a:ext cx="10133351" cy="707886"/>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Things you can do to cope with stress:</a:t>
            </a:r>
          </a:p>
        </p:txBody>
      </p:sp>
      <p:sp>
        <p:nvSpPr>
          <p:cNvPr id="5" name="Rectangle 4">
            <a:extLst>
              <a:ext uri="{FF2B5EF4-FFF2-40B4-BE49-F238E27FC236}">
                <a16:creationId xmlns:a16="http://schemas.microsoft.com/office/drawing/2014/main" xmlns="" id="{847E79AD-EF4D-47CF-A3A5-ECDC6C0DEBF0}"/>
              </a:ext>
            </a:extLst>
          </p:cNvPr>
          <p:cNvSpPr/>
          <p:nvPr/>
        </p:nvSpPr>
        <p:spPr>
          <a:xfrm>
            <a:off x="4262203" y="-29980"/>
            <a:ext cx="7929797" cy="6924973"/>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endParaRPr lang="en-US" sz="36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en-US" sz="3200" dirty="0">
                <a:latin typeface="Calibri" panose="020F0502020204030204" pitchFamily="34" charset="0"/>
                <a:cs typeface="Calibri" panose="020F0502020204030204" pitchFamily="34" charset="0"/>
              </a:rPr>
              <a:t>Take care of your body</a:t>
            </a:r>
          </a:p>
          <a:p>
            <a:pPr marL="457200" indent="-457200">
              <a:buFont typeface="Wingdings" panose="05000000000000000000" pitchFamily="2" charset="2"/>
              <a:buChar char="§"/>
            </a:pPr>
            <a:r>
              <a:rPr lang="en-US" sz="3200" dirty="0">
                <a:latin typeface="Calibri" panose="020F0502020204030204" pitchFamily="34" charset="0"/>
                <a:cs typeface="Calibri" panose="020F0502020204030204" pitchFamily="34" charset="0"/>
              </a:rPr>
              <a:t>Try to eat healthy well-balanced meals</a:t>
            </a:r>
          </a:p>
          <a:p>
            <a:pPr marL="457200" indent="-457200">
              <a:buFont typeface="Wingdings" panose="05000000000000000000" pitchFamily="2" charset="2"/>
              <a:buChar char="§"/>
            </a:pPr>
            <a:r>
              <a:rPr lang="en-US" sz="3200" dirty="0">
                <a:latin typeface="Calibri" panose="020F0502020204030204" pitchFamily="34" charset="0"/>
                <a:cs typeface="Calibri" panose="020F0502020204030204" pitchFamily="34" charset="0"/>
              </a:rPr>
              <a:t>Exercise regularly</a:t>
            </a:r>
          </a:p>
          <a:p>
            <a:pPr marL="457200" indent="-457200">
              <a:buFont typeface="Wingdings" panose="05000000000000000000" pitchFamily="2" charset="2"/>
              <a:buChar char="§"/>
            </a:pPr>
            <a:r>
              <a:rPr lang="en-US" sz="3200" dirty="0">
                <a:latin typeface="Calibri" panose="020F0502020204030204" pitchFamily="34" charset="0"/>
                <a:cs typeface="Calibri" panose="020F0502020204030204" pitchFamily="34" charset="0"/>
              </a:rPr>
              <a:t>Get plenty of sleep</a:t>
            </a:r>
          </a:p>
          <a:p>
            <a:pPr marL="457200" indent="-457200">
              <a:buFont typeface="Wingdings" panose="05000000000000000000" pitchFamily="2" charset="2"/>
              <a:buChar char="§"/>
            </a:pPr>
            <a:r>
              <a:rPr lang="en-US" sz="3200" dirty="0">
                <a:latin typeface="Calibri" panose="020F0502020204030204" pitchFamily="34" charset="0"/>
                <a:cs typeface="Calibri" panose="020F0502020204030204" pitchFamily="34" charset="0"/>
              </a:rPr>
              <a:t>Avoid alcohol &amp; drugs</a:t>
            </a:r>
          </a:p>
          <a:p>
            <a:pPr marL="457200" indent="-457200">
              <a:buFont typeface="Wingdings" panose="05000000000000000000" pitchFamily="2" charset="2"/>
              <a:buChar char="§"/>
            </a:pPr>
            <a:r>
              <a:rPr lang="en-US" sz="3200" dirty="0">
                <a:latin typeface="Calibri" panose="020F0502020204030204" pitchFamily="34" charset="0"/>
                <a:cs typeface="Calibri" panose="020F0502020204030204" pitchFamily="34" charset="0"/>
              </a:rPr>
              <a:t>Make time to unwind</a:t>
            </a:r>
          </a:p>
          <a:p>
            <a:pPr marL="457200" indent="-457200">
              <a:buFont typeface="Wingdings" panose="05000000000000000000" pitchFamily="2" charset="2"/>
              <a:buChar char="§"/>
            </a:pPr>
            <a:r>
              <a:rPr lang="en-US" sz="3200" dirty="0">
                <a:latin typeface="Calibri" panose="020F0502020204030204" pitchFamily="34" charset="0"/>
                <a:cs typeface="Calibri" panose="020F0502020204030204" pitchFamily="34" charset="0"/>
              </a:rPr>
              <a:t>Try to do some other activities you enjoy</a:t>
            </a:r>
          </a:p>
          <a:p>
            <a:pPr marL="457200" indent="-457200">
              <a:buFont typeface="Wingdings" panose="05000000000000000000" pitchFamily="2" charset="2"/>
              <a:buChar char="§"/>
            </a:pPr>
            <a:r>
              <a:rPr lang="en-US" sz="3200" dirty="0">
                <a:latin typeface="Calibri" panose="020F0502020204030204" pitchFamily="34" charset="0"/>
                <a:cs typeface="Calibri" panose="020F0502020204030204" pitchFamily="34" charset="0"/>
              </a:rPr>
              <a:t>Take deep breaths, stretch, or use other strategies that have worked for you</a:t>
            </a:r>
          </a:p>
          <a:p>
            <a:endParaRPr lang="en-US" sz="32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endParaRPr lang="en-US" sz="2400" b="0" i="0" dirty="0">
              <a:effectLst/>
              <a:latin typeface="Calibri" panose="020F0502020204030204" pitchFamily="34" charset="0"/>
              <a:cs typeface="Calibri" panose="020F0502020204030204" pitchFamily="34" charset="0"/>
            </a:endParaRPr>
          </a:p>
        </p:txBody>
      </p:sp>
      <p:pic>
        <p:nvPicPr>
          <p:cNvPr id="6" name="Picture 4">
            <a:extLst>
              <a:ext uri="{FF2B5EF4-FFF2-40B4-BE49-F238E27FC236}">
                <a16:creationId xmlns:a16="http://schemas.microsoft.com/office/drawing/2014/main" xmlns="" id="{4C8E4DAF-7D51-453A-B5C5-103E3DF60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702" y="1343676"/>
            <a:ext cx="5975837" cy="4623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xmlns="" id="{07676FE4-8212-2843-ADE2-A16FB2F3E3D1}"/>
              </a:ext>
            </a:extLst>
          </p:cNvPr>
          <p:cNvPicPr>
            <a:picLocks noChangeAspect="1"/>
          </p:cNvPicPr>
          <p:nvPr/>
        </p:nvPicPr>
        <p:blipFill rotWithShape="1">
          <a:blip r:embed="rId4"/>
          <a:srcRect l="34178" r="35244" b="91289"/>
          <a:stretch/>
        </p:blipFill>
        <p:spPr>
          <a:xfrm>
            <a:off x="5047488" y="0"/>
            <a:ext cx="2097024" cy="597408"/>
          </a:xfrm>
          <a:prstGeom prst="rect">
            <a:avLst/>
          </a:prstGeom>
        </p:spPr>
      </p:pic>
      <p:pic>
        <p:nvPicPr>
          <p:cNvPr id="8" name="Picture 7">
            <a:extLst>
              <a:ext uri="{FF2B5EF4-FFF2-40B4-BE49-F238E27FC236}">
                <a16:creationId xmlns:a16="http://schemas.microsoft.com/office/drawing/2014/main" xmlns="" id="{470865E2-F1E5-6B42-8491-CA58288DBBCA}"/>
              </a:ext>
            </a:extLst>
          </p:cNvPr>
          <p:cNvPicPr>
            <a:picLocks noChangeAspect="1"/>
          </p:cNvPicPr>
          <p:nvPr/>
        </p:nvPicPr>
        <p:blipFill rotWithShape="1">
          <a:blip r:embed="rId4"/>
          <a:srcRect t="91378"/>
          <a:stretch/>
        </p:blipFill>
        <p:spPr>
          <a:xfrm>
            <a:off x="2667000" y="6266688"/>
            <a:ext cx="6858000" cy="591312"/>
          </a:xfrm>
          <a:prstGeom prst="rect">
            <a:avLst/>
          </a:prstGeom>
        </p:spPr>
      </p:pic>
    </p:spTree>
    <p:extLst>
      <p:ext uri="{BB962C8B-B14F-4D97-AF65-F5344CB8AC3E}">
        <p14:creationId xmlns:p14="http://schemas.microsoft.com/office/powerpoint/2010/main" val="3554600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D12649B-2BD3-4E9A-9D0D-1FD0BCF8CEA3}"/>
              </a:ext>
            </a:extLst>
          </p:cNvPr>
          <p:cNvSpPr txBox="1"/>
          <p:nvPr/>
        </p:nvSpPr>
        <p:spPr>
          <a:xfrm>
            <a:off x="1029324" y="639391"/>
            <a:ext cx="10133351" cy="1323439"/>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Trying to maintain some sort of routine can help to keep us grounded.</a:t>
            </a:r>
          </a:p>
        </p:txBody>
      </p:sp>
      <p:sp>
        <p:nvSpPr>
          <p:cNvPr id="5" name="Rectangle 4">
            <a:extLst>
              <a:ext uri="{FF2B5EF4-FFF2-40B4-BE49-F238E27FC236}">
                <a16:creationId xmlns:a16="http://schemas.microsoft.com/office/drawing/2014/main" xmlns="" id="{847E79AD-EF4D-47CF-A3A5-ECDC6C0DEBF0}"/>
              </a:ext>
            </a:extLst>
          </p:cNvPr>
          <p:cNvSpPr/>
          <p:nvPr/>
        </p:nvSpPr>
        <p:spPr>
          <a:xfrm>
            <a:off x="4621968" y="1304143"/>
            <a:ext cx="7309818" cy="5170646"/>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endParaRPr lang="en-US" sz="3600"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en-US" sz="3600" dirty="0">
                <a:latin typeface="Calibri" panose="020F0502020204030204" pitchFamily="34" charset="0"/>
                <a:cs typeface="Calibri" panose="020F0502020204030204" pitchFamily="34" charset="0"/>
              </a:rPr>
              <a:t>Get up at the same time</a:t>
            </a:r>
          </a:p>
          <a:p>
            <a:pPr marL="285750" indent="-285750">
              <a:buFont typeface="Wingdings" panose="05000000000000000000" pitchFamily="2" charset="2"/>
              <a:buChar char="§"/>
            </a:pPr>
            <a:r>
              <a:rPr lang="en-US" sz="3600" dirty="0">
                <a:latin typeface="Calibri" panose="020F0502020204030204" pitchFamily="34" charset="0"/>
                <a:cs typeface="Calibri" panose="020F0502020204030204" pitchFamily="34" charset="0"/>
              </a:rPr>
              <a:t>Set yourself tasks to complete</a:t>
            </a:r>
          </a:p>
          <a:p>
            <a:pPr marL="285750" indent="-285750">
              <a:buFont typeface="Wingdings" panose="05000000000000000000" pitchFamily="2" charset="2"/>
              <a:buChar char="§"/>
            </a:pPr>
            <a:r>
              <a:rPr lang="en-US" sz="3600" dirty="0">
                <a:latin typeface="Calibri" panose="020F0502020204030204" pitchFamily="34" charset="0"/>
                <a:cs typeface="Calibri" panose="020F0502020204030204" pitchFamily="34" charset="0"/>
              </a:rPr>
              <a:t>Make sure you include breaks, leisure activities &amp; time to connect with friends and family</a:t>
            </a:r>
          </a:p>
          <a:p>
            <a:pPr marL="285750" indent="-285750">
              <a:buFont typeface="Wingdings" panose="05000000000000000000" pitchFamily="2" charset="2"/>
              <a:buChar char="§"/>
            </a:pPr>
            <a:r>
              <a:rPr lang="en-US" sz="3600" dirty="0">
                <a:latin typeface="Calibri" panose="020F0502020204030204" pitchFamily="34" charset="0"/>
                <a:cs typeface="Calibri" panose="020F0502020204030204" pitchFamily="34" charset="0"/>
              </a:rPr>
              <a:t>Designate times to check on news as well as device-free times</a:t>
            </a:r>
          </a:p>
          <a:p>
            <a:pPr marL="457200" indent="-457200">
              <a:buFont typeface="Wingdings" panose="05000000000000000000" pitchFamily="2" charset="2"/>
              <a:buChar char="§"/>
            </a:pPr>
            <a:endParaRPr lang="en-US" sz="2400" b="0" i="0" dirty="0">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F2F28847-0567-463B-B58A-D8FD526A7C15}"/>
              </a:ext>
            </a:extLst>
          </p:cNvPr>
          <p:cNvPicPr>
            <a:picLocks noChangeAspect="1"/>
          </p:cNvPicPr>
          <p:nvPr/>
        </p:nvPicPr>
        <p:blipFill>
          <a:blip r:embed="rId3"/>
          <a:stretch>
            <a:fillRect/>
          </a:stretch>
        </p:blipFill>
        <p:spPr>
          <a:xfrm>
            <a:off x="664621" y="2316198"/>
            <a:ext cx="3427876" cy="3420173"/>
          </a:xfrm>
          <a:prstGeom prst="rect">
            <a:avLst/>
          </a:prstGeom>
        </p:spPr>
      </p:pic>
      <p:pic>
        <p:nvPicPr>
          <p:cNvPr id="6" name="Picture 5">
            <a:extLst>
              <a:ext uri="{FF2B5EF4-FFF2-40B4-BE49-F238E27FC236}">
                <a16:creationId xmlns:a16="http://schemas.microsoft.com/office/drawing/2014/main" xmlns="" id="{ACAE3157-27D4-8840-A2B6-E1EA98C4E1A9}"/>
              </a:ext>
            </a:extLst>
          </p:cNvPr>
          <p:cNvPicPr>
            <a:picLocks noChangeAspect="1"/>
          </p:cNvPicPr>
          <p:nvPr/>
        </p:nvPicPr>
        <p:blipFill rotWithShape="1">
          <a:blip r:embed="rId4"/>
          <a:srcRect l="34178" r="35244" b="91289"/>
          <a:stretch/>
        </p:blipFill>
        <p:spPr>
          <a:xfrm>
            <a:off x="5047488" y="0"/>
            <a:ext cx="2097024" cy="597408"/>
          </a:xfrm>
          <a:prstGeom prst="rect">
            <a:avLst/>
          </a:prstGeom>
        </p:spPr>
      </p:pic>
      <p:pic>
        <p:nvPicPr>
          <p:cNvPr id="7" name="Picture 6">
            <a:extLst>
              <a:ext uri="{FF2B5EF4-FFF2-40B4-BE49-F238E27FC236}">
                <a16:creationId xmlns:a16="http://schemas.microsoft.com/office/drawing/2014/main" xmlns="" id="{FABCDA0E-44A8-654C-898B-942D525C1CC7}"/>
              </a:ext>
            </a:extLst>
          </p:cNvPr>
          <p:cNvPicPr>
            <a:picLocks noChangeAspect="1"/>
          </p:cNvPicPr>
          <p:nvPr/>
        </p:nvPicPr>
        <p:blipFill rotWithShape="1">
          <a:blip r:embed="rId4"/>
          <a:srcRect t="91378"/>
          <a:stretch/>
        </p:blipFill>
        <p:spPr>
          <a:xfrm>
            <a:off x="2667000" y="6266688"/>
            <a:ext cx="6858000" cy="591312"/>
          </a:xfrm>
          <a:prstGeom prst="rect">
            <a:avLst/>
          </a:prstGeom>
        </p:spPr>
      </p:pic>
    </p:spTree>
    <p:extLst>
      <p:ext uri="{BB962C8B-B14F-4D97-AF65-F5344CB8AC3E}">
        <p14:creationId xmlns:p14="http://schemas.microsoft.com/office/powerpoint/2010/main" val="485411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D12649B-2BD3-4E9A-9D0D-1FD0BCF8CEA3}"/>
              </a:ext>
            </a:extLst>
          </p:cNvPr>
          <p:cNvSpPr txBox="1"/>
          <p:nvPr/>
        </p:nvSpPr>
        <p:spPr>
          <a:xfrm>
            <a:off x="427064" y="631354"/>
            <a:ext cx="11337871" cy="1323439"/>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Tips for coping with extended time with family or housemates </a:t>
            </a:r>
          </a:p>
        </p:txBody>
      </p:sp>
      <p:sp>
        <p:nvSpPr>
          <p:cNvPr id="5" name="Rectangle 4">
            <a:extLst>
              <a:ext uri="{FF2B5EF4-FFF2-40B4-BE49-F238E27FC236}">
                <a16:creationId xmlns:a16="http://schemas.microsoft.com/office/drawing/2014/main" xmlns="" id="{847E79AD-EF4D-47CF-A3A5-ECDC6C0DEBF0}"/>
              </a:ext>
            </a:extLst>
          </p:cNvPr>
          <p:cNvSpPr/>
          <p:nvPr/>
        </p:nvSpPr>
        <p:spPr>
          <a:xfrm>
            <a:off x="4262203" y="0"/>
            <a:ext cx="7929797" cy="2000548"/>
          </a:xfrm>
          <a:prstGeom prst="rect">
            <a:avLst/>
          </a:prstGeom>
        </p:spPr>
        <p:txBody>
          <a:bodyPr wrap="square">
            <a:spAutoFit/>
          </a:bodyPr>
          <a:lstStyle/>
          <a:p>
            <a:r>
              <a:rPr lang="en-US" dirty="0"/>
              <a:t/>
            </a:r>
            <a:br>
              <a:rPr lang="en-US" dirty="0"/>
            </a:br>
            <a:endParaRPr lang="en-US" sz="3600" dirty="0">
              <a:solidFill>
                <a:schemeClr val="bg1">
                  <a:lumMod val="65000"/>
                  <a:lumOff val="35000"/>
                </a:schemeClr>
              </a:solidFill>
            </a:endParaRPr>
          </a:p>
          <a:p>
            <a:r>
              <a:rPr lang="en-US" dirty="0"/>
              <a:t/>
            </a:r>
            <a:br>
              <a:rPr lang="en-US" dirty="0"/>
            </a:br>
            <a:endParaRPr lang="en-US" sz="2800" dirty="0">
              <a:latin typeface="Helvetica" panose="020B0604020202020204" pitchFamily="34" charset="0"/>
              <a:cs typeface="Helvetica" panose="020B0604020202020204" pitchFamily="34" charset="0"/>
            </a:endParaRPr>
          </a:p>
          <a:p>
            <a:pPr marL="457200" indent="-457200">
              <a:buFont typeface="Wingdings" panose="05000000000000000000" pitchFamily="2" charset="2"/>
              <a:buChar char="§"/>
            </a:pPr>
            <a:endParaRPr lang="en-US" sz="2400" b="0" i="0" dirty="0">
              <a:solidFill>
                <a:srgbClr val="1B2733"/>
              </a:solidFill>
              <a:effectLst/>
              <a:latin typeface="Atlas Grotesk"/>
            </a:endParaRPr>
          </a:p>
        </p:txBody>
      </p:sp>
      <p:sp>
        <p:nvSpPr>
          <p:cNvPr id="3" name="Rectangle 2">
            <a:extLst>
              <a:ext uri="{FF2B5EF4-FFF2-40B4-BE49-F238E27FC236}">
                <a16:creationId xmlns:a16="http://schemas.microsoft.com/office/drawing/2014/main" xmlns="" id="{AA7F8755-32E2-4B7E-BAE6-0CE4A86AE09A}"/>
              </a:ext>
            </a:extLst>
          </p:cNvPr>
          <p:cNvSpPr/>
          <p:nvPr/>
        </p:nvSpPr>
        <p:spPr>
          <a:xfrm>
            <a:off x="4891789" y="1988740"/>
            <a:ext cx="6575685" cy="3539430"/>
          </a:xfrm>
          <a:prstGeom prst="rect">
            <a:avLst/>
          </a:prstGeom>
        </p:spPr>
        <p:txBody>
          <a:bodyPr wrap="square">
            <a:spAutoFit/>
          </a:bodyPr>
          <a:lstStyle/>
          <a:p>
            <a:pPr marL="285750" indent="-285750">
              <a:buFont typeface="Wingdings" panose="05000000000000000000" pitchFamily="2" charset="2"/>
              <a:buChar char="§"/>
            </a:pPr>
            <a:r>
              <a:rPr lang="en-GB" sz="3200" dirty="0">
                <a:latin typeface="Calibri" panose="020F0502020204030204" pitchFamily="34" charset="0"/>
                <a:cs typeface="Calibri" panose="020F0502020204030204" pitchFamily="34" charset="0"/>
              </a:rPr>
              <a:t>Be aware of the needs of others in the household</a:t>
            </a:r>
          </a:p>
          <a:p>
            <a:pPr marL="285750" indent="-285750">
              <a:buFont typeface="Wingdings" panose="05000000000000000000" pitchFamily="2" charset="2"/>
              <a:buChar char="§"/>
            </a:pPr>
            <a:r>
              <a:rPr lang="en-GB" sz="3200" dirty="0">
                <a:latin typeface="Calibri" panose="020F0502020204030204" pitchFamily="34" charset="0"/>
                <a:cs typeface="Calibri" panose="020F0502020204030204" pitchFamily="34" charset="0"/>
              </a:rPr>
              <a:t>Discuss schedules and use of spaces</a:t>
            </a:r>
          </a:p>
          <a:p>
            <a:pPr marL="285750" indent="-285750">
              <a:buFont typeface="Wingdings" panose="05000000000000000000" pitchFamily="2" charset="2"/>
              <a:buChar char="§"/>
            </a:pPr>
            <a:r>
              <a:rPr lang="en-GB" sz="3200" dirty="0">
                <a:latin typeface="Calibri" panose="020F0502020204030204" pitchFamily="34" charset="0"/>
                <a:cs typeface="Calibri" panose="020F0502020204030204" pitchFamily="34" charset="0"/>
              </a:rPr>
              <a:t>If you need some time alone, flag this and let people know</a:t>
            </a:r>
          </a:p>
          <a:p>
            <a:pPr marL="285750" indent="-285750">
              <a:buFont typeface="Wingdings" panose="05000000000000000000" pitchFamily="2" charset="2"/>
              <a:buChar char="§"/>
            </a:pPr>
            <a:r>
              <a:rPr lang="en-GB" sz="3200" dirty="0">
                <a:latin typeface="Calibri" panose="020F0502020204030204" pitchFamily="34" charset="0"/>
                <a:cs typeface="Calibri" panose="020F0502020204030204" pitchFamily="34" charset="0"/>
              </a:rPr>
              <a:t>Communicate your needs clearly and calmly</a:t>
            </a:r>
            <a:endParaRPr lang="en-US" sz="32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D2D53BBC-CEBF-470D-AC37-E6FE8E3004A6}"/>
              </a:ext>
            </a:extLst>
          </p:cNvPr>
          <p:cNvPicPr>
            <a:picLocks noChangeAspect="1"/>
          </p:cNvPicPr>
          <p:nvPr/>
        </p:nvPicPr>
        <p:blipFill>
          <a:blip r:embed="rId3"/>
          <a:stretch>
            <a:fillRect/>
          </a:stretch>
        </p:blipFill>
        <p:spPr>
          <a:xfrm>
            <a:off x="670733" y="2000548"/>
            <a:ext cx="3906263" cy="3491668"/>
          </a:xfrm>
          <a:prstGeom prst="rect">
            <a:avLst/>
          </a:prstGeom>
        </p:spPr>
      </p:pic>
      <p:pic>
        <p:nvPicPr>
          <p:cNvPr id="6" name="Picture 5">
            <a:extLst>
              <a:ext uri="{FF2B5EF4-FFF2-40B4-BE49-F238E27FC236}">
                <a16:creationId xmlns:a16="http://schemas.microsoft.com/office/drawing/2014/main" xmlns="" id="{677BA0D3-C40C-2C4D-93F2-44F03513D11D}"/>
              </a:ext>
            </a:extLst>
          </p:cNvPr>
          <p:cNvPicPr>
            <a:picLocks noChangeAspect="1"/>
          </p:cNvPicPr>
          <p:nvPr/>
        </p:nvPicPr>
        <p:blipFill rotWithShape="1">
          <a:blip r:embed="rId4"/>
          <a:srcRect l="34178" r="35244" b="91289"/>
          <a:stretch/>
        </p:blipFill>
        <p:spPr>
          <a:xfrm>
            <a:off x="5047488" y="0"/>
            <a:ext cx="2097024" cy="597408"/>
          </a:xfrm>
          <a:prstGeom prst="rect">
            <a:avLst/>
          </a:prstGeom>
        </p:spPr>
      </p:pic>
      <p:pic>
        <p:nvPicPr>
          <p:cNvPr id="8" name="Picture 7">
            <a:extLst>
              <a:ext uri="{FF2B5EF4-FFF2-40B4-BE49-F238E27FC236}">
                <a16:creationId xmlns:a16="http://schemas.microsoft.com/office/drawing/2014/main" xmlns="" id="{D781DAD1-BB44-D144-9E69-BA32011A93C4}"/>
              </a:ext>
            </a:extLst>
          </p:cNvPr>
          <p:cNvPicPr>
            <a:picLocks noChangeAspect="1"/>
          </p:cNvPicPr>
          <p:nvPr/>
        </p:nvPicPr>
        <p:blipFill rotWithShape="1">
          <a:blip r:embed="rId4"/>
          <a:srcRect t="91378"/>
          <a:stretch/>
        </p:blipFill>
        <p:spPr>
          <a:xfrm>
            <a:off x="2667000" y="6266688"/>
            <a:ext cx="6858000" cy="591312"/>
          </a:xfrm>
          <a:prstGeom prst="rect">
            <a:avLst/>
          </a:prstGeom>
        </p:spPr>
      </p:pic>
    </p:spTree>
    <p:extLst>
      <p:ext uri="{BB962C8B-B14F-4D97-AF65-F5344CB8AC3E}">
        <p14:creationId xmlns:p14="http://schemas.microsoft.com/office/powerpoint/2010/main" val="3166041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D12649B-2BD3-4E9A-9D0D-1FD0BCF8CEA3}"/>
              </a:ext>
            </a:extLst>
          </p:cNvPr>
          <p:cNvSpPr txBox="1"/>
          <p:nvPr/>
        </p:nvSpPr>
        <p:spPr>
          <a:xfrm>
            <a:off x="7269175" y="2459504"/>
            <a:ext cx="4511650" cy="1938992"/>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Try creating a</a:t>
            </a:r>
          </a:p>
          <a:p>
            <a:pPr algn="ctr"/>
            <a:r>
              <a:rPr lang="en-US" sz="4000" b="1" dirty="0">
                <a:latin typeface="Calibri" panose="020F0502020204030204" pitchFamily="34" charset="0"/>
                <a:cs typeface="Calibri" panose="020F0502020204030204" pitchFamily="34" charset="0"/>
              </a:rPr>
              <a:t>self-care plan</a:t>
            </a:r>
          </a:p>
          <a:p>
            <a:pPr algn="ctr"/>
            <a:r>
              <a:rPr lang="en-US" sz="4000" b="1" dirty="0">
                <a:latin typeface="Calibri" panose="020F0502020204030204" pitchFamily="34" charset="0"/>
                <a:cs typeface="Calibri" panose="020F0502020204030204" pitchFamily="34" charset="0"/>
              </a:rPr>
              <a:t>like Ignacio</a:t>
            </a:r>
          </a:p>
        </p:txBody>
      </p:sp>
      <p:pic>
        <p:nvPicPr>
          <p:cNvPr id="7" name="Picture 2">
            <a:extLst>
              <a:ext uri="{FF2B5EF4-FFF2-40B4-BE49-F238E27FC236}">
                <a16:creationId xmlns:a16="http://schemas.microsoft.com/office/drawing/2014/main" xmlns="" id="{851B247E-97E3-4BAB-8C4A-218C6B673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239" y="918855"/>
            <a:ext cx="6800928" cy="51006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3153B2FD-281C-EA4D-B379-6908846E88FC}"/>
              </a:ext>
            </a:extLst>
          </p:cNvPr>
          <p:cNvPicPr>
            <a:picLocks noChangeAspect="1"/>
          </p:cNvPicPr>
          <p:nvPr/>
        </p:nvPicPr>
        <p:blipFill rotWithShape="1">
          <a:blip r:embed="rId4"/>
          <a:srcRect l="34178" r="35244" b="91289"/>
          <a:stretch/>
        </p:blipFill>
        <p:spPr>
          <a:xfrm>
            <a:off x="5047488" y="0"/>
            <a:ext cx="2097024" cy="597408"/>
          </a:xfrm>
          <a:prstGeom prst="rect">
            <a:avLst/>
          </a:prstGeom>
        </p:spPr>
      </p:pic>
      <p:pic>
        <p:nvPicPr>
          <p:cNvPr id="6" name="Picture 5">
            <a:extLst>
              <a:ext uri="{FF2B5EF4-FFF2-40B4-BE49-F238E27FC236}">
                <a16:creationId xmlns:a16="http://schemas.microsoft.com/office/drawing/2014/main" xmlns="" id="{47A0CA8A-23F5-AF41-B10D-74255FBFE5C2}"/>
              </a:ext>
            </a:extLst>
          </p:cNvPr>
          <p:cNvPicPr>
            <a:picLocks noChangeAspect="1"/>
          </p:cNvPicPr>
          <p:nvPr/>
        </p:nvPicPr>
        <p:blipFill rotWithShape="1">
          <a:blip r:embed="rId4"/>
          <a:srcRect t="91378"/>
          <a:stretch/>
        </p:blipFill>
        <p:spPr>
          <a:xfrm>
            <a:off x="2667000" y="6266688"/>
            <a:ext cx="6858000" cy="591312"/>
          </a:xfrm>
          <a:prstGeom prst="rect">
            <a:avLst/>
          </a:prstGeom>
        </p:spPr>
      </p:pic>
    </p:spTree>
    <p:extLst>
      <p:ext uri="{BB962C8B-B14F-4D97-AF65-F5344CB8AC3E}">
        <p14:creationId xmlns:p14="http://schemas.microsoft.com/office/powerpoint/2010/main" val="2285624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D12649B-2BD3-4E9A-9D0D-1FD0BCF8CEA3}"/>
              </a:ext>
            </a:extLst>
          </p:cNvPr>
          <p:cNvSpPr txBox="1"/>
          <p:nvPr/>
        </p:nvSpPr>
        <p:spPr>
          <a:xfrm>
            <a:off x="427064" y="683289"/>
            <a:ext cx="11337871" cy="707886"/>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Reach out for help</a:t>
            </a:r>
          </a:p>
        </p:txBody>
      </p:sp>
      <p:sp>
        <p:nvSpPr>
          <p:cNvPr id="5" name="Rectangle 4">
            <a:extLst>
              <a:ext uri="{FF2B5EF4-FFF2-40B4-BE49-F238E27FC236}">
                <a16:creationId xmlns:a16="http://schemas.microsoft.com/office/drawing/2014/main" xmlns="" id="{847E79AD-EF4D-47CF-A3A5-ECDC6C0DEBF0}"/>
              </a:ext>
            </a:extLst>
          </p:cNvPr>
          <p:cNvSpPr/>
          <p:nvPr/>
        </p:nvSpPr>
        <p:spPr>
          <a:xfrm>
            <a:off x="2551451" y="359446"/>
            <a:ext cx="7929797" cy="2000548"/>
          </a:xfrm>
          <a:prstGeom prst="rect">
            <a:avLst/>
          </a:prstGeom>
        </p:spPr>
        <p:txBody>
          <a:bodyPr wrap="square">
            <a:spAutoFit/>
          </a:bodyPr>
          <a:lstStyle/>
          <a:p>
            <a:r>
              <a:rPr lang="en-US" dirty="0"/>
              <a:t/>
            </a:r>
            <a:br>
              <a:rPr lang="en-US" dirty="0"/>
            </a:br>
            <a:endParaRPr lang="en-US" sz="3600" dirty="0">
              <a:solidFill>
                <a:schemeClr val="bg1">
                  <a:lumMod val="65000"/>
                  <a:lumOff val="35000"/>
                </a:schemeClr>
              </a:solidFill>
            </a:endParaRPr>
          </a:p>
          <a:p>
            <a:r>
              <a:rPr lang="en-US" dirty="0"/>
              <a:t/>
            </a:r>
            <a:br>
              <a:rPr lang="en-US" dirty="0"/>
            </a:br>
            <a:endParaRPr lang="en-US" sz="2800" dirty="0">
              <a:latin typeface="Helvetica" panose="020B0604020202020204" pitchFamily="34" charset="0"/>
              <a:cs typeface="Helvetica" panose="020B0604020202020204" pitchFamily="34" charset="0"/>
            </a:endParaRPr>
          </a:p>
          <a:p>
            <a:pPr marL="457200" indent="-457200">
              <a:buFont typeface="Wingdings" panose="05000000000000000000" pitchFamily="2" charset="2"/>
              <a:buChar char="§"/>
            </a:pPr>
            <a:endParaRPr lang="en-US" sz="2400" b="0" i="0" dirty="0">
              <a:solidFill>
                <a:srgbClr val="1B2733"/>
              </a:solidFill>
              <a:effectLst/>
              <a:latin typeface="Atlas Grotesk"/>
            </a:endParaRPr>
          </a:p>
        </p:txBody>
      </p:sp>
      <p:sp>
        <p:nvSpPr>
          <p:cNvPr id="3" name="Rectangle 2">
            <a:extLst>
              <a:ext uri="{FF2B5EF4-FFF2-40B4-BE49-F238E27FC236}">
                <a16:creationId xmlns:a16="http://schemas.microsoft.com/office/drawing/2014/main" xmlns="" id="{AA7F8755-32E2-4B7E-BAE6-0CE4A86AE09A}"/>
              </a:ext>
            </a:extLst>
          </p:cNvPr>
          <p:cNvSpPr/>
          <p:nvPr/>
        </p:nvSpPr>
        <p:spPr>
          <a:xfrm>
            <a:off x="5852324" y="1434952"/>
            <a:ext cx="6339676" cy="4739759"/>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endParaRPr lang="en-US" sz="2800" dirty="0">
              <a:solidFill>
                <a:schemeClr val="bg1">
                  <a:lumMod val="65000"/>
                  <a:lumOff val="35000"/>
                </a:schemeClr>
              </a:solidFill>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If you, or someone you care about</a:t>
            </a:r>
          </a:p>
          <a:p>
            <a:pPr marL="571500" indent="-571500">
              <a:buFont typeface="Wingdings" panose="05000000000000000000" pitchFamily="2" charset="2"/>
              <a:buChar char="Ø"/>
            </a:pPr>
            <a:r>
              <a:rPr lang="en-US" sz="3200" dirty="0">
                <a:latin typeface="Calibri" panose="020F0502020204030204" pitchFamily="34" charset="0"/>
                <a:cs typeface="Calibri" panose="020F0502020204030204" pitchFamily="34" charset="0"/>
              </a:rPr>
              <a:t>feel overwhelmed with emotions like sadness, fears and worries </a:t>
            </a:r>
          </a:p>
          <a:p>
            <a:pPr marL="571500" indent="-571500">
              <a:buFont typeface="Wingdings" panose="05000000000000000000" pitchFamily="2" charset="2"/>
              <a:buChar char="Ø"/>
            </a:pPr>
            <a:r>
              <a:rPr lang="en-US" sz="3200" dirty="0">
                <a:latin typeface="Calibri" panose="020F0502020204030204" pitchFamily="34" charset="0"/>
                <a:cs typeface="Calibri" panose="020F0502020204030204" pitchFamily="34" charset="0"/>
              </a:rPr>
              <a:t>feel life stress gets in the way of your daily routines</a:t>
            </a:r>
          </a:p>
          <a:p>
            <a:pPr marL="571500" indent="-571500">
              <a:buFont typeface="Wingdings" panose="05000000000000000000" pitchFamily="2" charset="2"/>
              <a:buChar char="Ø"/>
            </a:pPr>
            <a:r>
              <a:rPr lang="en-US" sz="3200" dirty="0">
                <a:latin typeface="Calibri" panose="020F0502020204030204" pitchFamily="34" charset="0"/>
                <a:cs typeface="Calibri" panose="020F0502020204030204" pitchFamily="34" charset="0"/>
              </a:rPr>
              <a:t>or feel like you want to harm yourself or others</a:t>
            </a:r>
          </a:p>
          <a:p>
            <a:pPr marL="285750" indent="-285750">
              <a:buFont typeface="Wingdings" panose="05000000000000000000" pitchFamily="2" charset="2"/>
              <a:buChar char="§"/>
            </a:pPr>
            <a:endParaRPr lang="en-US" sz="3200" dirty="0">
              <a:solidFill>
                <a:schemeClr val="bg1">
                  <a:lumMod val="65000"/>
                  <a:lumOff val="35000"/>
                </a:schemeClr>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xmlns="" id="{3E9F144F-F275-48BD-AF94-7488E84B69EB}"/>
              </a:ext>
            </a:extLst>
          </p:cNvPr>
          <p:cNvPicPr>
            <a:picLocks noChangeAspect="1"/>
          </p:cNvPicPr>
          <p:nvPr/>
        </p:nvPicPr>
        <p:blipFill>
          <a:blip r:embed="rId3"/>
          <a:stretch>
            <a:fillRect/>
          </a:stretch>
        </p:blipFill>
        <p:spPr>
          <a:xfrm>
            <a:off x="189565" y="1624893"/>
            <a:ext cx="5449983" cy="4701780"/>
          </a:xfrm>
          <a:prstGeom prst="rect">
            <a:avLst/>
          </a:prstGeom>
        </p:spPr>
      </p:pic>
      <p:pic>
        <p:nvPicPr>
          <p:cNvPr id="6" name="Picture 5">
            <a:extLst>
              <a:ext uri="{FF2B5EF4-FFF2-40B4-BE49-F238E27FC236}">
                <a16:creationId xmlns:a16="http://schemas.microsoft.com/office/drawing/2014/main" xmlns="" id="{61B525AE-C845-244C-B1CC-2C5E1EE5CE85}"/>
              </a:ext>
            </a:extLst>
          </p:cNvPr>
          <p:cNvPicPr>
            <a:picLocks noChangeAspect="1"/>
          </p:cNvPicPr>
          <p:nvPr/>
        </p:nvPicPr>
        <p:blipFill rotWithShape="1">
          <a:blip r:embed="rId4"/>
          <a:srcRect l="34178" r="35244" b="91289"/>
          <a:stretch/>
        </p:blipFill>
        <p:spPr>
          <a:xfrm>
            <a:off x="5047488" y="0"/>
            <a:ext cx="2097024" cy="597408"/>
          </a:xfrm>
          <a:prstGeom prst="rect">
            <a:avLst/>
          </a:prstGeom>
        </p:spPr>
      </p:pic>
      <p:pic>
        <p:nvPicPr>
          <p:cNvPr id="7" name="Picture 6">
            <a:extLst>
              <a:ext uri="{FF2B5EF4-FFF2-40B4-BE49-F238E27FC236}">
                <a16:creationId xmlns:a16="http://schemas.microsoft.com/office/drawing/2014/main" xmlns="" id="{488C234F-9593-A64C-8FD5-F4140669651E}"/>
              </a:ext>
            </a:extLst>
          </p:cNvPr>
          <p:cNvPicPr>
            <a:picLocks noChangeAspect="1"/>
          </p:cNvPicPr>
          <p:nvPr/>
        </p:nvPicPr>
        <p:blipFill rotWithShape="1">
          <a:blip r:embed="rId4"/>
          <a:srcRect t="91378"/>
          <a:stretch/>
        </p:blipFill>
        <p:spPr>
          <a:xfrm>
            <a:off x="2667000" y="6266688"/>
            <a:ext cx="6858000" cy="591312"/>
          </a:xfrm>
          <a:prstGeom prst="rect">
            <a:avLst/>
          </a:prstGeom>
        </p:spPr>
      </p:pic>
    </p:spTree>
    <p:extLst>
      <p:ext uri="{BB962C8B-B14F-4D97-AF65-F5344CB8AC3E}">
        <p14:creationId xmlns:p14="http://schemas.microsoft.com/office/powerpoint/2010/main" val="3726782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FD654"/>
        </a:solidFill>
        <a:effectLst/>
      </p:bgPr>
    </p:bg>
    <p:spTree>
      <p:nvGrpSpPr>
        <p:cNvPr id="1" name=""/>
        <p:cNvGrpSpPr/>
        <p:nvPr/>
      </p:nvGrpSpPr>
      <p:grpSpPr>
        <a:xfrm>
          <a:off x="0" y="0"/>
          <a:ext cx="0" cy="0"/>
          <a:chOff x="0" y="0"/>
          <a:chExt cx="0" cy="0"/>
        </a:xfrm>
      </p:grpSpPr>
      <p:sp>
        <p:nvSpPr>
          <p:cNvPr id="10" name="Triangle 9">
            <a:extLst>
              <a:ext uri="{FF2B5EF4-FFF2-40B4-BE49-F238E27FC236}">
                <a16:creationId xmlns:a16="http://schemas.microsoft.com/office/drawing/2014/main" xmlns="" id="{07C9C627-60A1-AA49-BB85-BA1834BB9DC9}"/>
              </a:ext>
            </a:extLst>
          </p:cNvPr>
          <p:cNvSpPr/>
          <p:nvPr/>
        </p:nvSpPr>
        <p:spPr>
          <a:xfrm rot="16200000">
            <a:off x="4706112" y="-2133600"/>
            <a:ext cx="5352288" cy="961948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BD12649B-2BD3-4E9A-9D0D-1FD0BCF8CEA3}"/>
              </a:ext>
            </a:extLst>
          </p:cNvPr>
          <p:cNvSpPr txBox="1"/>
          <p:nvPr/>
        </p:nvSpPr>
        <p:spPr>
          <a:xfrm>
            <a:off x="7357541" y="1544386"/>
            <a:ext cx="4566015" cy="2062103"/>
          </a:xfrm>
          <a:prstGeom prst="rect">
            <a:avLst/>
          </a:prstGeom>
          <a:noFill/>
        </p:spPr>
        <p:txBody>
          <a:bodyPr wrap="square" rtlCol="0">
            <a:spAutoFit/>
          </a:bodyPr>
          <a:lstStyle/>
          <a:p>
            <a:r>
              <a:rPr lang="en-US" sz="3200" b="1" dirty="0">
                <a:solidFill>
                  <a:schemeClr val="bg1"/>
                </a:solidFill>
                <a:latin typeface="Calibri" panose="020F0502020204030204" pitchFamily="34" charset="0"/>
                <a:cs typeface="Calibri" panose="020F0502020204030204" pitchFamily="34" charset="0"/>
              </a:rPr>
              <a:t>Last but not least: </a:t>
            </a:r>
          </a:p>
          <a:p>
            <a:r>
              <a:rPr lang="en-US" sz="3200" dirty="0">
                <a:solidFill>
                  <a:schemeClr val="bg1"/>
                </a:solidFill>
                <a:latin typeface="Calibri" panose="020F0502020204030204" pitchFamily="34" charset="0"/>
                <a:cs typeface="Calibri" panose="020F0502020204030204" pitchFamily="34" charset="0"/>
              </a:rPr>
              <a:t>Try to be as gentle as possible with yourselves at this time. </a:t>
            </a:r>
          </a:p>
        </p:txBody>
      </p:sp>
      <p:sp>
        <p:nvSpPr>
          <p:cNvPr id="5" name="Rectangle 4">
            <a:extLst>
              <a:ext uri="{FF2B5EF4-FFF2-40B4-BE49-F238E27FC236}">
                <a16:creationId xmlns:a16="http://schemas.microsoft.com/office/drawing/2014/main" xmlns="" id="{847E79AD-EF4D-47CF-A3A5-ECDC6C0DEBF0}"/>
              </a:ext>
            </a:extLst>
          </p:cNvPr>
          <p:cNvSpPr/>
          <p:nvPr/>
        </p:nvSpPr>
        <p:spPr>
          <a:xfrm>
            <a:off x="2551451" y="359446"/>
            <a:ext cx="7929797" cy="2369880"/>
          </a:xfrm>
          <a:prstGeom prst="rect">
            <a:avLst/>
          </a:prstGeom>
        </p:spPr>
        <p:txBody>
          <a:bodyPr wrap="square">
            <a:spAutoFit/>
          </a:bodyPr>
          <a:lstStyle/>
          <a:p>
            <a:r>
              <a:rPr lang="en-US" dirty="0"/>
              <a:t/>
            </a:r>
            <a:br>
              <a:rPr lang="en-US" dirty="0"/>
            </a:br>
            <a:endParaRPr lang="en-US" sz="3600" dirty="0">
              <a:solidFill>
                <a:schemeClr val="bg1">
                  <a:lumMod val="65000"/>
                  <a:lumOff val="35000"/>
                </a:schemeClr>
              </a:solidFill>
            </a:endParaRPr>
          </a:p>
          <a:p>
            <a:r>
              <a:rPr lang="en-US" dirty="0"/>
              <a:t/>
            </a:r>
            <a:br>
              <a:rPr lang="en-US" dirty="0"/>
            </a:br>
            <a:endParaRPr lang="en-US" sz="2800" dirty="0">
              <a:latin typeface="Helvetica" panose="020B0604020202020204" pitchFamily="34" charset="0"/>
              <a:cs typeface="Helvetica" panose="020B0604020202020204" pitchFamily="34" charset="0"/>
            </a:endParaRPr>
          </a:p>
          <a:p>
            <a:pPr marL="457200" indent="-457200">
              <a:buFont typeface="Wingdings" panose="05000000000000000000" pitchFamily="2" charset="2"/>
              <a:buChar char="§"/>
            </a:pPr>
            <a:endParaRPr lang="en-US" sz="2400" b="0" i="0" dirty="0">
              <a:solidFill>
                <a:srgbClr val="1B2733"/>
              </a:solidFill>
              <a:effectLst/>
              <a:latin typeface="Atlas Grotesk"/>
            </a:endParaRPr>
          </a:p>
          <a:p>
            <a:pPr marL="457200" indent="-457200">
              <a:buFont typeface="Wingdings" panose="05000000000000000000" pitchFamily="2" charset="2"/>
              <a:buChar char="§"/>
            </a:pPr>
            <a:endParaRPr lang="en-US" sz="2400" b="0" i="0" dirty="0">
              <a:solidFill>
                <a:srgbClr val="1B2733"/>
              </a:solidFill>
              <a:effectLst/>
              <a:latin typeface="Atlas Grotesk"/>
            </a:endParaRPr>
          </a:p>
        </p:txBody>
      </p:sp>
      <p:pic>
        <p:nvPicPr>
          <p:cNvPr id="7" name="Picture 6">
            <a:extLst>
              <a:ext uri="{FF2B5EF4-FFF2-40B4-BE49-F238E27FC236}">
                <a16:creationId xmlns:a16="http://schemas.microsoft.com/office/drawing/2014/main" xmlns="" id="{B8472332-40AC-1D4C-BFD6-A7B1287670D6}"/>
              </a:ext>
            </a:extLst>
          </p:cNvPr>
          <p:cNvPicPr>
            <a:picLocks noChangeAspect="1"/>
          </p:cNvPicPr>
          <p:nvPr/>
        </p:nvPicPr>
        <p:blipFill rotWithShape="1">
          <a:blip r:embed="rId3"/>
          <a:srcRect l="34178" r="35244" b="91289"/>
          <a:stretch/>
        </p:blipFill>
        <p:spPr>
          <a:xfrm>
            <a:off x="5047488" y="0"/>
            <a:ext cx="2097024" cy="597408"/>
          </a:xfrm>
          <a:prstGeom prst="rect">
            <a:avLst/>
          </a:prstGeom>
        </p:spPr>
      </p:pic>
      <p:pic>
        <p:nvPicPr>
          <p:cNvPr id="8" name="Picture 7">
            <a:extLst>
              <a:ext uri="{FF2B5EF4-FFF2-40B4-BE49-F238E27FC236}">
                <a16:creationId xmlns:a16="http://schemas.microsoft.com/office/drawing/2014/main" xmlns="" id="{5E1295CB-5D69-E140-B062-005D50C31701}"/>
              </a:ext>
            </a:extLst>
          </p:cNvPr>
          <p:cNvPicPr>
            <a:picLocks noChangeAspect="1"/>
          </p:cNvPicPr>
          <p:nvPr/>
        </p:nvPicPr>
        <p:blipFill rotWithShape="1">
          <a:blip r:embed="rId3"/>
          <a:srcRect t="91378"/>
          <a:stretch/>
        </p:blipFill>
        <p:spPr>
          <a:xfrm>
            <a:off x="2667000" y="6266688"/>
            <a:ext cx="6858000" cy="591312"/>
          </a:xfrm>
          <a:prstGeom prst="rect">
            <a:avLst/>
          </a:prstGeom>
        </p:spPr>
      </p:pic>
      <p:pic>
        <p:nvPicPr>
          <p:cNvPr id="3" name="Picture 2">
            <a:extLst>
              <a:ext uri="{FF2B5EF4-FFF2-40B4-BE49-F238E27FC236}">
                <a16:creationId xmlns:a16="http://schemas.microsoft.com/office/drawing/2014/main" xmlns="" id="{49E624DA-E25C-9147-B1B4-A427F6BB9631}"/>
              </a:ext>
            </a:extLst>
          </p:cNvPr>
          <p:cNvPicPr>
            <a:picLocks noChangeAspect="1"/>
          </p:cNvPicPr>
          <p:nvPr/>
        </p:nvPicPr>
        <p:blipFill rotWithShape="1">
          <a:blip r:embed="rId4"/>
          <a:srcRect t="9985" b="22280"/>
          <a:stretch/>
        </p:blipFill>
        <p:spPr>
          <a:xfrm>
            <a:off x="470134" y="914400"/>
            <a:ext cx="6858000" cy="4645287"/>
          </a:xfrm>
          <a:prstGeom prst="rect">
            <a:avLst/>
          </a:prstGeom>
        </p:spPr>
      </p:pic>
    </p:spTree>
    <p:extLst>
      <p:ext uri="{BB962C8B-B14F-4D97-AF65-F5344CB8AC3E}">
        <p14:creationId xmlns:p14="http://schemas.microsoft.com/office/powerpoint/2010/main" val="1030800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xmlns=""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773E3B195DDEC4DA3286754E5D2D861" ma:contentTypeVersion="13" ma:contentTypeDescription="Create a new document." ma:contentTypeScope="" ma:versionID="14b40951a529bf1805763081611d70ad">
  <xsd:schema xmlns:xsd="http://www.w3.org/2001/XMLSchema" xmlns:xs="http://www.w3.org/2001/XMLSchema" xmlns:p="http://schemas.microsoft.com/office/2006/metadata/properties" xmlns:ns3="f2f6d5af-f638-4f62-aa1e-f841ead3cdd3" xmlns:ns4="b4570ebe-0c37-4beb-883b-16e07b099dac" targetNamespace="http://schemas.microsoft.com/office/2006/metadata/properties" ma:root="true" ma:fieldsID="09ddd8edfe949c1e9212345329ef491a" ns3:_="" ns4:_="">
    <xsd:import namespace="f2f6d5af-f638-4f62-aa1e-f841ead3cdd3"/>
    <xsd:import namespace="b4570ebe-0c37-4beb-883b-16e07b099da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f6d5af-f638-4f62-aa1e-f841ead3cd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570ebe-0c37-4beb-883b-16e07b099da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3ADAC01-F730-43BE-93C5-E1ECE814DB9B}">
  <ds:schemaRefs>
    <ds:schemaRef ds:uri="http://schemas.microsoft.com/sharepoint/v3/contenttype/forms"/>
  </ds:schemaRefs>
</ds:datastoreItem>
</file>

<file path=customXml/itemProps2.xml><?xml version="1.0" encoding="utf-8"?>
<ds:datastoreItem xmlns:ds="http://schemas.openxmlformats.org/officeDocument/2006/customXml" ds:itemID="{15F685FA-30BF-4358-A545-E967FF6192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f6d5af-f638-4f62-aa1e-f841ead3cdd3"/>
    <ds:schemaRef ds:uri="b4570ebe-0c37-4beb-883b-16e07b099d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23909E-E3CD-450F-B24B-5D69BDD5B350}">
  <ds:schemaRefs>
    <ds:schemaRef ds:uri="b4570ebe-0c37-4beb-883b-16e07b099dac"/>
    <ds:schemaRef ds:uri="http://purl.org/dc/elements/1.1/"/>
    <ds:schemaRef ds:uri="http://www.w3.org/XML/1998/namespace"/>
    <ds:schemaRef ds:uri="http://purl.org/dc/terms/"/>
    <ds:schemaRef ds:uri="http://purl.org/dc/dcmitype/"/>
    <ds:schemaRef ds:uri="http://schemas.openxmlformats.org/package/2006/metadata/core-properties"/>
    <ds:schemaRef ds:uri="http://schemas.microsoft.com/office/2006/metadata/properties"/>
    <ds:schemaRef ds:uri="http://schemas.microsoft.com/office/2006/documentManagement/types"/>
    <ds:schemaRef ds:uri="http://schemas.microsoft.com/office/infopath/2007/PartnerControls"/>
    <ds:schemaRef ds:uri="f2f6d5af-f638-4f62-aa1e-f841ead3cdd3"/>
  </ds:schemaRefs>
</ds:datastoreItem>
</file>

<file path=docProps/app.xml><?xml version="1.0" encoding="utf-8"?>
<Properties xmlns="http://schemas.openxmlformats.org/officeDocument/2006/extended-properties" xmlns:vt="http://schemas.openxmlformats.org/officeDocument/2006/docPropsVTypes">
  <Template>{F7F4D52A-C790-2D46-9389-70D5B09F69B8}tf10001121</Template>
  <TotalTime>720</TotalTime>
  <Words>223</Words>
  <Application>Microsoft Macintosh PowerPoint</Application>
  <PresentationFormat>Custom</PresentationFormat>
  <Paragraphs>60</Paragraphs>
  <Slides>8</Slides>
  <Notes>8</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Quotable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6-messages slide show: Taking care of self (2 messages) -  to include messaging stressing young people’s worth is not tied to their productivity, especially not under the already stressful circumstances of the pandemic. Taking care of family (2 messages) Taking care of community (2 messages)</dc:title>
  <dc:creator>Jennifer Gatto</dc:creator>
  <cp:lastModifiedBy>Leonor Gonzalez Koss</cp:lastModifiedBy>
  <cp:revision>52</cp:revision>
  <dcterms:created xsi:type="dcterms:W3CDTF">2020-03-25T20:09:23Z</dcterms:created>
  <dcterms:modified xsi:type="dcterms:W3CDTF">2020-04-01T01:18:15Z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0x010100D773E3B195DDEC4DA3286754E5D2D861</vt:lpwstr>
  </property>
</Properties>
</file>